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9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814647"/>
            <a:ext cx="4878389" cy="4976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4647"/>
            <a:ext cx="4875211" cy="49765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90498"/>
            <a:ext cx="9906000" cy="4191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769820"/>
            <a:ext cx="4649783" cy="49371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1423753"/>
            <a:ext cx="4878391" cy="43674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769819"/>
            <a:ext cx="4646602" cy="49371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423753"/>
            <a:ext cx="4875210" cy="4367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Top/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731518"/>
            <a:ext cx="9905998" cy="240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291637"/>
            <a:ext cx="9906001" cy="240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9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136375"/>
            <a:ext cx="9905998" cy="52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799801"/>
            <a:ext cx="9905999" cy="499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9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6" r:id="rId13"/>
    <p:sldLayoutId id="2147483663" r:id="rId14"/>
    <p:sldLayoutId id="2147483667" r:id="rId15"/>
    <p:sldLayoutId id="2147483668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3864" TargetMode="External"/><Relationship Id="rId2" Type="http://schemas.openxmlformats.org/officeDocument/2006/relationships/hyperlink" Target="https://openai.com/blog/evolution-strateg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ai/evolution-strategies-star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3ECB-7187-4E75-939E-46934BFD5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4AF0E-27F1-4C66-BF75-35830A5FEB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Aronson</a:t>
            </a:r>
          </a:p>
        </p:txBody>
      </p:sp>
    </p:spTree>
    <p:extLst>
      <p:ext uri="{BB962C8B-B14F-4D97-AF65-F5344CB8AC3E}">
        <p14:creationId xmlns:p14="http://schemas.microsoft.com/office/powerpoint/2010/main" val="307787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F2AD-E5DC-477B-8E40-D5C0A274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Strategies as a Scalable Alternative </a:t>
            </a:r>
            <a:br>
              <a:rPr lang="en-US" dirty="0"/>
            </a:br>
            <a:r>
              <a:rPr lang="en-US" dirty="0"/>
              <a:t>to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6D87-6BAB-4225-945D-154E7A51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technique designed to improve on standard reinforcement learning</a:t>
            </a:r>
          </a:p>
          <a:p>
            <a:pPr lvl="1"/>
            <a:r>
              <a:rPr lang="en-US" dirty="0"/>
              <a:t>In the class of gradient free optimizations</a:t>
            </a:r>
          </a:p>
          <a:p>
            <a:pPr lvl="1"/>
            <a:r>
              <a:rPr lang="en-US" dirty="0"/>
              <a:t>Easier to implement – no back propagation</a:t>
            </a:r>
          </a:p>
          <a:p>
            <a:pPr lvl="2"/>
            <a:r>
              <a:rPr lang="en-US" dirty="0"/>
              <a:t>Does not require forward function to be differentiable</a:t>
            </a:r>
          </a:p>
          <a:p>
            <a:pPr lvl="2"/>
            <a:r>
              <a:rPr lang="en-US" dirty="0"/>
              <a:t>Does not suffer gradients collapsing to zero</a:t>
            </a:r>
          </a:p>
          <a:p>
            <a:pPr lvl="1"/>
            <a:r>
              <a:rPr lang="en-US" dirty="0"/>
              <a:t>Easier to scale</a:t>
            </a:r>
          </a:p>
          <a:p>
            <a:pPr lvl="2"/>
            <a:r>
              <a:rPr lang="en-US" dirty="0"/>
              <a:t>Fewer hyperparameters</a:t>
            </a:r>
          </a:p>
          <a:p>
            <a:pPr lvl="2"/>
            <a:r>
              <a:rPr lang="en-US" dirty="0"/>
              <a:t>Fewer variables to share between parallel workers</a:t>
            </a:r>
          </a:p>
          <a:p>
            <a:pPr lvl="1"/>
            <a:r>
              <a:rPr lang="en-US" dirty="0"/>
              <a:t>Not as efficient for supervised learning tasks</a:t>
            </a:r>
          </a:p>
          <a:p>
            <a:pPr lvl="2"/>
            <a:r>
              <a:rPr lang="en-US" dirty="0"/>
              <a:t>Gradient descent with exact errors is still better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Short blog - </a:t>
            </a:r>
            <a:r>
              <a:rPr lang="en-US" dirty="0">
                <a:hlinkClick r:id="rId2"/>
              </a:rPr>
              <a:t>https://openai.com/blog/evolution-strategies/</a:t>
            </a:r>
            <a:endParaRPr lang="en-US" dirty="0"/>
          </a:p>
          <a:p>
            <a:pPr lvl="1"/>
            <a:r>
              <a:rPr lang="en-US" dirty="0"/>
              <a:t>Original paper - </a:t>
            </a:r>
            <a:r>
              <a:rPr lang="en-US" dirty="0">
                <a:hlinkClick r:id="rId3"/>
              </a:rPr>
              <a:t>https://arxiv.org/abs/1703.03864</a:t>
            </a:r>
            <a:endParaRPr lang="en-US" dirty="0"/>
          </a:p>
          <a:p>
            <a:pPr lvl="1"/>
            <a:r>
              <a:rPr lang="en-US" dirty="0"/>
              <a:t>GitHub - </a:t>
            </a:r>
            <a:r>
              <a:rPr lang="en-US" dirty="0">
                <a:hlinkClick r:id="rId4"/>
              </a:rPr>
              <a:t>https://github.com/openai/evolution-strategies-starter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2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D324-11D7-44F6-A75A-8B46D20B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Primer on Machine Learning Optimization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1E56E-F0B8-4154-B7E4-593343208B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  <a:p>
            <a:pPr lvl="1"/>
            <a:r>
              <a:rPr lang="en-US" dirty="0"/>
              <a:t>In any machine learning task, we are trying to find weights w that create outputs as close as possible to the desired outputs</a:t>
            </a:r>
          </a:p>
          <a:p>
            <a:pPr lvl="1"/>
            <a:r>
              <a:rPr lang="en-US" dirty="0"/>
              <a:t>We define a Loss function that measures how far away the machine is from the desired output for the current weights</a:t>
            </a:r>
          </a:p>
          <a:p>
            <a:pPr lvl="1"/>
            <a:r>
              <a:rPr lang="en-US" dirty="0"/>
              <a:t>The goal is to minimize the Loss function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The minimization is done by using the Loss result to direct how to adjust the weights so that the next Loss is reduced</a:t>
            </a:r>
          </a:p>
          <a:p>
            <a:pPr lvl="1"/>
            <a:r>
              <a:rPr lang="en-US" dirty="0"/>
              <a:t>This technique is 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22978A2-A9FA-435F-92AC-1A4D991980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663425"/>
            <a:ext cx="4875213" cy="31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CCAD95CC-3169-49AE-8041-E766818B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58" y="3990975"/>
            <a:ext cx="3845719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54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3E06EF-1000-408A-900D-A02B50F0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Evolution for reinforcement learning?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AB5CC1C-6E97-4DA0-B0F5-2C8A69AC0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340297"/>
              </p:ext>
            </p:extLst>
          </p:nvPr>
        </p:nvGraphicFramePr>
        <p:xfrm>
          <a:off x="1141413" y="800100"/>
          <a:ext cx="99060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547">
                  <a:extLst>
                    <a:ext uri="{9D8B030D-6E8A-4147-A177-3AD203B41FA5}">
                      <a16:colId xmlns:a16="http://schemas.microsoft.com/office/drawing/2014/main" val="4272479441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1042168"/>
                    </a:ext>
                  </a:extLst>
                </a:gridCol>
                <a:gridCol w="4202476">
                  <a:extLst>
                    <a:ext uri="{9D8B030D-6E8A-4147-A177-3AD203B41FA5}">
                      <a16:colId xmlns:a16="http://schemas.microsoft.com/office/drawing/2014/main" val="376976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Policy Learning (e.g. Q-learning)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Learning (ES)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2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Inject noise in the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Inject noise in the model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9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 rewards with different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in rewards with different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3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 propagation (gradient) using the change in rewards is used to update the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is estimated from rewards and applied directly to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4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Each worker runs an episode. Model parameters are coalesced, merged, and redistributed to workers.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Each worker runs an episode, only resulting rewards are coalesced, gradient estimated and distributed to workers.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33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Learning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exploration needs to be broad enough to identify best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noise needs to be large enough to cause reward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3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56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EA7F5-4995-4945-BB2C-E6C71AFD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Strategy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2FCD59-B543-40A5-B81F-8281F2DD7B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739531"/>
            <a:ext cx="9906000" cy="267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8D70E6-50A4-4AF4-8CBC-DCAEC6D0EA0B}"/>
              </a:ext>
            </a:extLst>
          </p:cNvPr>
          <p:cNvSpPr txBox="1">
            <a:spLocks/>
          </p:cNvSpPr>
          <p:nvPr/>
        </p:nvSpPr>
        <p:spPr>
          <a:xfrm>
            <a:off x="1141410" y="814647"/>
            <a:ext cx="10126665" cy="26745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Estimate the Loss function gradient using forward pass only</a:t>
            </a:r>
          </a:p>
          <a:p>
            <a:pPr lvl="1"/>
            <a:r>
              <a:rPr lang="en-US" dirty="0"/>
              <a:t>Starting with an input, create many copies</a:t>
            </a:r>
          </a:p>
          <a:p>
            <a:pPr lvl="1"/>
            <a:r>
              <a:rPr lang="en-US" dirty="0"/>
              <a:t>Add jitter to the copies to create a small cluster of inputs</a:t>
            </a:r>
          </a:p>
          <a:p>
            <a:pPr lvl="1"/>
            <a:r>
              <a:rPr lang="en-US" dirty="0"/>
              <a:t>Calculate the machine output for the cluster</a:t>
            </a:r>
          </a:p>
          <a:p>
            <a:pPr lvl="1"/>
            <a:r>
              <a:rPr lang="en-US" dirty="0"/>
              <a:t>Estimate the gradient from the outputs</a:t>
            </a:r>
          </a:p>
          <a:p>
            <a:pPr lvl="1"/>
            <a:r>
              <a:rPr lang="en-US" dirty="0"/>
              <a:t>Next input = previous input + learning rate * gradient</a:t>
            </a:r>
          </a:p>
          <a:p>
            <a:pPr lvl="1"/>
            <a:endParaRPr lang="en-US" dirty="0"/>
          </a:p>
          <a:p>
            <a:r>
              <a:rPr lang="en-US" dirty="0"/>
              <a:t>The picture below demonstrates a few steps</a:t>
            </a:r>
          </a:p>
          <a:p>
            <a:pPr lvl="1"/>
            <a:r>
              <a:rPr lang="en-US" dirty="0"/>
              <a:t>Here the Loss function is rewards, so the goal is maximizing the rewards</a:t>
            </a:r>
          </a:p>
        </p:txBody>
      </p:sp>
    </p:spTree>
    <p:extLst>
      <p:ext uri="{BB962C8B-B14F-4D97-AF65-F5344CB8AC3E}">
        <p14:creationId xmlns:p14="http://schemas.microsoft.com/office/powerpoint/2010/main" val="93463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BD36-AFC2-4914-8C60-CECEFF82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traditional RL (TRPO) to evolution strategies (ES)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FF0C6A-1AFA-41E2-87B4-A934BD75CCA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990600"/>
            <a:ext cx="7069632" cy="23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23B47F8-C671-4863-B0A9-CA7CB5A1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510856"/>
            <a:ext cx="9905999" cy="25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8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E943-1814-4DF8-A8DC-B108E711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a better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23B9-BDBF-4024-81BE-D14A0083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parallel is each algorithm?</a:t>
            </a:r>
          </a:p>
          <a:p>
            <a:r>
              <a:rPr lang="en-US" dirty="0"/>
              <a:t>Since ES requires negligible communication between workers, we were able to solve one of the hardest </a:t>
            </a:r>
            <a:r>
              <a:rPr lang="en-US" dirty="0" err="1"/>
              <a:t>MuJoCo</a:t>
            </a:r>
            <a:r>
              <a:rPr lang="en-US" dirty="0"/>
              <a:t> tasks (a 3D humanoid) using 1,440 CPUs across 80 machines in only 10 minutes. As a comparison, in a typical setting 32 A3C workers on one machine would solve this task in about 10 hours.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A5F94-3FF0-44DF-B9FE-68F21ED63A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1" y="3295501"/>
            <a:ext cx="9372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6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3F6F-CBC6-4348-8873-B84123F0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3CD4A-81BF-464E-B17C-644B350B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technique seems very attractive</a:t>
            </a:r>
          </a:p>
          <a:p>
            <a:r>
              <a:rPr lang="en-US" dirty="0"/>
              <a:t>Is there a catch?</a:t>
            </a:r>
          </a:p>
          <a:p>
            <a:pPr lvl="1"/>
            <a:r>
              <a:rPr lang="en-US" dirty="0"/>
              <a:t>Google search turns up very little activity since this paper was released in 2017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8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145</TotalTime>
  <Words>526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EVOLUTION STRATEGIES</vt:lpstr>
      <vt:lpstr>Evolution Strategies as a Scalable Alternative  to Reinforcement Learning</vt:lpstr>
      <vt:lpstr>Quick Primer on Machine Learning Optimization </vt:lpstr>
      <vt:lpstr>What is Evolution for reinforcement learning?</vt:lpstr>
      <vt:lpstr>Evolution Strategy</vt:lpstr>
      <vt:lpstr>Comparing traditional RL (TRPO) to evolution strategies (ES)</vt:lpstr>
      <vt:lpstr>Maybe a better comparison</vt:lpstr>
      <vt:lpstr>Final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Aronson</dc:creator>
  <cp:lastModifiedBy>Steve Aronson</cp:lastModifiedBy>
  <cp:revision>18</cp:revision>
  <dcterms:created xsi:type="dcterms:W3CDTF">2020-07-08T15:01:58Z</dcterms:created>
  <dcterms:modified xsi:type="dcterms:W3CDTF">2020-09-02T17:12:45Z</dcterms:modified>
</cp:coreProperties>
</file>